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2" r:id="rId8"/>
    <p:sldId id="264" r:id="rId9"/>
    <p:sldId id="265" r:id="rId10"/>
    <p:sldId id="267" r:id="rId11"/>
    <p:sldId id="266" r:id="rId12"/>
  </p:sldIdLst>
  <p:sldSz cx="10058400" cy="7772400"/>
  <p:notesSz cx="9866313" cy="67357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D961"/>
    <a:srgbClr val="2EE640"/>
    <a:srgbClr val="55D440"/>
    <a:srgbClr val="E6E6E6"/>
    <a:srgbClr val="36DE36"/>
    <a:srgbClr val="46E331"/>
    <a:srgbClr val="2DE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0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2920" y="310896"/>
            <a:ext cx="9052560" cy="1243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800" y="7658060"/>
            <a:ext cx="67627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" spc="-5" dirty="0">
                <a:latin typeface="Times New Roman"/>
                <a:cs typeface="Times New Roman"/>
              </a:rPr>
              <a:t>WKC new logo.png[22/09/2017 </a:t>
            </a:r>
            <a:r>
              <a:rPr sz="300" spc="0" dirty="0">
                <a:latin typeface="Times New Roman"/>
                <a:cs typeface="Times New Roman"/>
              </a:rPr>
              <a:t> </a:t>
            </a:r>
            <a:r>
              <a:rPr sz="300" spc="-5" dirty="0">
                <a:latin typeface="Times New Roman"/>
                <a:cs typeface="Times New Roman"/>
              </a:rPr>
              <a:t>15:19:17]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8007" y="1066800"/>
            <a:ext cx="9242386" cy="3433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1F42D0A-6503-48A1-8F5A-7BF00B1CED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019424"/>
              </p:ext>
            </p:extLst>
          </p:nvPr>
        </p:nvGraphicFramePr>
        <p:xfrm>
          <a:off x="408007" y="6629400"/>
          <a:ext cx="9242386" cy="838200"/>
        </p:xfrm>
        <a:graphic>
          <a:graphicData uri="http://schemas.openxmlformats.org/drawingml/2006/table">
            <a:tbl>
              <a:tblPr firstRow="1" bandRow="1">
                <a:effectLst/>
                <a:tableStyleId>{F5AB1C69-6EDB-4FF4-983F-18BD219EF322}</a:tableStyleId>
              </a:tblPr>
              <a:tblGrid>
                <a:gridCol w="9242386">
                  <a:extLst>
                    <a:ext uri="{9D8B030D-6E8A-4147-A177-3AD203B41FA5}">
                      <a16:colId xmlns:a16="http://schemas.microsoft.com/office/drawing/2014/main" val="2267530102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36DE36">
                            <a:tint val="66000"/>
                            <a:satMod val="160000"/>
                          </a:srgbClr>
                        </a:gs>
                        <a:gs pos="50000">
                          <a:srgbClr val="36DE36">
                            <a:tint val="44500"/>
                            <a:satMod val="160000"/>
                          </a:srgbClr>
                        </a:gs>
                        <a:gs pos="100000">
                          <a:srgbClr val="36DE36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6526212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03FB7-6073-446D-8D7C-07ACD7EF1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170E02-186E-437E-9420-1CF36CAF3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2920" y="1787653"/>
            <a:ext cx="9052560" cy="5615383"/>
          </a:xfrm>
        </p:spPr>
        <p:txBody>
          <a:bodyPr/>
          <a:lstStyle/>
          <a:p>
            <a:pPr algn="ctr" eaLnBrk="1" hangingPunct="1">
              <a:spcBef>
                <a:spcPct val="35000"/>
              </a:spcBef>
            </a:pPr>
            <a:r>
              <a:rPr lang="en-GB" altLang="en-US" sz="3600" b="1" dirty="0">
                <a:latin typeface="Arial Unicode MS" pitchFamily="34" charset="-128"/>
              </a:rPr>
              <a:t>PHILOSOPHY </a:t>
            </a:r>
          </a:p>
          <a:p>
            <a:pPr algn="just" eaLnBrk="1" hangingPunct="1">
              <a:spcBef>
                <a:spcPct val="35000"/>
              </a:spcBef>
            </a:pPr>
            <a:r>
              <a:rPr lang="en-GB" altLang="en-US" dirty="0">
                <a:latin typeface="Arial Unicode MS" pitchFamily="34" charset="-128"/>
              </a:rPr>
              <a:t>Our staff  are our most valuable resource, they  have helped to create  Watkinscole into the company it has become.  A constant focus on improving job performance and maintain high levels of motivation and loyalty.  </a:t>
            </a:r>
          </a:p>
          <a:p>
            <a:pPr algn="just" eaLnBrk="1" hangingPunct="1">
              <a:spcBef>
                <a:spcPct val="35000"/>
              </a:spcBef>
            </a:pPr>
            <a:endParaRPr lang="en-GB" altLang="en-US" dirty="0">
              <a:latin typeface="Arial Unicode MS" pitchFamily="34" charset="-128"/>
            </a:endParaRPr>
          </a:p>
          <a:p>
            <a:pPr algn="l" eaLnBrk="1" hangingPunct="1">
              <a:spcBef>
                <a:spcPct val="35000"/>
              </a:spcBef>
            </a:pPr>
            <a:r>
              <a:rPr lang="en-GB" altLang="en-US" b="1" dirty="0">
                <a:latin typeface="Arial Unicode MS" pitchFamily="34" charset="-128"/>
              </a:rPr>
              <a:t>        Standards Include:</a:t>
            </a:r>
            <a:br>
              <a:rPr lang="en-GB" altLang="en-US" b="1" dirty="0">
                <a:latin typeface="Arial Unicode MS" pitchFamily="34" charset="-128"/>
              </a:rPr>
            </a:br>
            <a:endParaRPr lang="en-GB" altLang="en-US" sz="400" b="1" dirty="0">
              <a:latin typeface="Arial Unicode MS" pitchFamily="34" charset="-128"/>
            </a:endParaRPr>
          </a:p>
          <a:p>
            <a:pPr lvl="1" eaLnBrk="1" hangingPunct="1">
              <a:spcBef>
                <a:spcPct val="35000"/>
              </a:spcBef>
            </a:pPr>
            <a:r>
              <a:rPr lang="en-GB" altLang="en-US" sz="1600" dirty="0">
                <a:latin typeface="Arial Unicode MS" pitchFamily="34" charset="-128"/>
              </a:rPr>
              <a:t>Recruitment </a:t>
            </a:r>
          </a:p>
          <a:p>
            <a:pPr lvl="1" eaLnBrk="1" hangingPunct="1">
              <a:spcBef>
                <a:spcPct val="35000"/>
              </a:spcBef>
            </a:pPr>
            <a:r>
              <a:rPr lang="en-GB" altLang="en-US" sz="1600" dirty="0">
                <a:latin typeface="Arial Unicode MS" pitchFamily="34" charset="-128"/>
              </a:rPr>
              <a:t>Staff Appraisals and Reviews</a:t>
            </a:r>
          </a:p>
          <a:p>
            <a:pPr lvl="1" eaLnBrk="1" hangingPunct="1">
              <a:spcBef>
                <a:spcPct val="35000"/>
              </a:spcBef>
            </a:pPr>
            <a:r>
              <a:rPr lang="en-GB" altLang="en-US" sz="1600" dirty="0">
                <a:latin typeface="Arial Unicode MS" pitchFamily="34" charset="-128"/>
              </a:rPr>
              <a:t>Motivation and Loyalty </a:t>
            </a:r>
          </a:p>
          <a:p>
            <a:pPr lvl="1" eaLnBrk="1" hangingPunct="1">
              <a:spcBef>
                <a:spcPct val="35000"/>
              </a:spcBef>
            </a:pPr>
            <a:r>
              <a:rPr lang="en-GB" altLang="en-US" sz="1600" dirty="0">
                <a:latin typeface="Arial Unicode MS" pitchFamily="34" charset="-128"/>
              </a:rPr>
              <a:t>Staff Relations </a:t>
            </a:r>
          </a:p>
          <a:p>
            <a:pPr lvl="1" eaLnBrk="1" hangingPunct="1">
              <a:spcBef>
                <a:spcPct val="35000"/>
              </a:spcBef>
            </a:pPr>
            <a:r>
              <a:rPr lang="en-GB" altLang="en-US" sz="1600" dirty="0">
                <a:latin typeface="Arial Unicode MS" pitchFamily="34" charset="-128"/>
              </a:rPr>
              <a:t>Talent Management</a:t>
            </a:r>
          </a:p>
          <a:p>
            <a:pPr lvl="1" eaLnBrk="1" hangingPunct="1">
              <a:spcBef>
                <a:spcPct val="35000"/>
              </a:spcBef>
            </a:pPr>
            <a:r>
              <a:rPr lang="en-GB" altLang="en-US" sz="1600" dirty="0">
                <a:latin typeface="Arial Unicode MS" pitchFamily="34" charset="-128"/>
              </a:rPr>
              <a:t>Managing Sickness and Absenteeism</a:t>
            </a:r>
          </a:p>
          <a:p>
            <a:pPr lvl="1" eaLnBrk="1" hangingPunct="1">
              <a:spcBef>
                <a:spcPct val="35000"/>
              </a:spcBef>
            </a:pPr>
            <a:r>
              <a:rPr lang="en-GB" altLang="en-US" sz="1600" dirty="0">
                <a:latin typeface="Arial Unicode MS" pitchFamily="34" charset="-128"/>
              </a:rPr>
              <a:t>Reporting and Monitoring</a:t>
            </a:r>
          </a:p>
          <a:p>
            <a:pPr lvl="1">
              <a:spcBef>
                <a:spcPct val="35000"/>
              </a:spcBef>
            </a:pPr>
            <a:r>
              <a:rPr lang="en-GB" altLang="en-US" sz="1600" dirty="0">
                <a:latin typeface="Arial Unicode MS" pitchFamily="34" charset="-128"/>
              </a:rPr>
              <a:t>Training and Development  (e.g.  SSSTS, SMSTS</a:t>
            </a:r>
            <a:r>
              <a:rPr lang="en-GB" altLang="en-US" sz="1600">
                <a:latin typeface="Arial Unicode MS" pitchFamily="34" charset="-128"/>
              </a:rPr>
              <a:t>, PASMA</a:t>
            </a:r>
            <a:r>
              <a:rPr lang="en-GB" altLang="en-US" sz="1600" dirty="0">
                <a:latin typeface="Arial Unicode MS" pitchFamily="34" charset="-128"/>
              </a:rPr>
              <a:t>, IPAF) </a:t>
            </a:r>
          </a:p>
          <a:p>
            <a:pPr marL="742950" lvl="1" indent="-285750">
              <a:spcBef>
                <a:spcPct val="35000"/>
              </a:spcBef>
              <a:buFont typeface="Arial" panose="020B0604020202020204" pitchFamily="34" charset="0"/>
              <a:buChar char="•"/>
            </a:pPr>
            <a:endParaRPr lang="en-GB" altLang="en-US" sz="1600" dirty="0">
              <a:latin typeface="Arial Unicode MS" pitchFamily="34" charset="-128"/>
            </a:endParaRPr>
          </a:p>
          <a:p>
            <a:pPr lvl="1" eaLnBrk="1" hangingPunct="1">
              <a:spcBef>
                <a:spcPct val="35000"/>
              </a:spcBef>
            </a:pPr>
            <a:endParaRPr lang="en-GB" altLang="en-US" sz="1600" dirty="0">
              <a:latin typeface="Arial Unicode MS" pitchFamily="34" charset="-128"/>
            </a:endParaRPr>
          </a:p>
        </p:txBody>
      </p:sp>
      <p:pic>
        <p:nvPicPr>
          <p:cNvPr id="4" name="image1.png">
            <a:extLst>
              <a:ext uri="{FF2B5EF4-FFF2-40B4-BE49-F238E27FC236}">
                <a16:creationId xmlns:a16="http://schemas.microsoft.com/office/drawing/2014/main" id="{E864B18A-2875-4B6C-A1AE-69FE10A8B5E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53200" y="408433"/>
            <a:ext cx="2819400" cy="990599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6F028AF-1110-499D-A04F-2E20A08038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869735"/>
              </p:ext>
            </p:extLst>
          </p:nvPr>
        </p:nvGraphicFramePr>
        <p:xfrm>
          <a:off x="624840" y="6705600"/>
          <a:ext cx="9052560" cy="755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52560">
                  <a:extLst>
                    <a:ext uri="{9D8B030D-6E8A-4147-A177-3AD203B41FA5}">
                      <a16:colId xmlns:a16="http://schemas.microsoft.com/office/drawing/2014/main" val="3092766963"/>
                    </a:ext>
                  </a:extLst>
                </a:gridCol>
              </a:tblGrid>
              <a:tr h="75590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gradFill flip="none" rotWithShape="1">
                      <a:gsLst>
                        <a:gs pos="0">
                          <a:srgbClr val="2EE640">
                            <a:tint val="66000"/>
                            <a:satMod val="160000"/>
                          </a:srgbClr>
                        </a:gs>
                        <a:gs pos="50000">
                          <a:srgbClr val="2EE640">
                            <a:tint val="44500"/>
                            <a:satMod val="160000"/>
                          </a:srgbClr>
                        </a:gs>
                        <a:gs pos="100000">
                          <a:srgbClr val="2EE64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28788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513430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495E6-4BB6-4B87-B74F-9170EFFF6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2990BB-12EE-42DE-ADC8-3068043724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image1.png">
            <a:extLst>
              <a:ext uri="{FF2B5EF4-FFF2-40B4-BE49-F238E27FC236}">
                <a16:creationId xmlns:a16="http://schemas.microsoft.com/office/drawing/2014/main" id="{F22551F2-8E45-45D6-87ED-4DC5A5BB465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6999" y="367074"/>
            <a:ext cx="2855419" cy="12635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769188-64EB-4CA6-BB4C-0F7E309AC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26" y="2146432"/>
            <a:ext cx="3524250" cy="1725533"/>
          </a:xfrm>
          <a:prstGeom prst="rect">
            <a:avLst/>
          </a:prstGeom>
        </p:spPr>
      </p:pic>
      <p:pic>
        <p:nvPicPr>
          <p:cNvPr id="8" name="Picture 7" descr="A drawing of a person&#10;&#10;Description generated with high confidence">
            <a:extLst>
              <a:ext uri="{FF2B5EF4-FFF2-40B4-BE49-F238E27FC236}">
                <a16:creationId xmlns:a16="http://schemas.microsoft.com/office/drawing/2014/main" id="{B2EA2D37-B552-4890-AE23-0B917FB819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627" y="1883615"/>
            <a:ext cx="2514600" cy="27646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3D24CC-420B-4EA3-A1DF-DA23F5973C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88" y="4063917"/>
            <a:ext cx="3524250" cy="2676525"/>
          </a:xfrm>
          <a:prstGeom prst="rect">
            <a:avLst/>
          </a:prstGeom>
        </p:spPr>
      </p:pic>
      <p:pic>
        <p:nvPicPr>
          <p:cNvPr id="12" name="Picture 11" descr="A drawing of a person&#10;&#10;Description generated with high confidence">
            <a:extLst>
              <a:ext uri="{FF2B5EF4-FFF2-40B4-BE49-F238E27FC236}">
                <a16:creationId xmlns:a16="http://schemas.microsoft.com/office/drawing/2014/main" id="{A8E1AED2-178E-4CCD-8491-429BBA8D67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691" y="4724400"/>
            <a:ext cx="4216908" cy="201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64731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764BD94-4351-4EE4-A8CF-910CF7DB7B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590225"/>
              </p:ext>
            </p:extLst>
          </p:nvPr>
        </p:nvGraphicFramePr>
        <p:xfrm>
          <a:off x="990600" y="6629400"/>
          <a:ext cx="8458200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8200">
                  <a:extLst>
                    <a:ext uri="{9D8B030D-6E8A-4147-A177-3AD203B41FA5}">
                      <a16:colId xmlns:a16="http://schemas.microsoft.com/office/drawing/2014/main" val="386843741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gradFill flip="none" rotWithShape="1">
                      <a:gsLst>
                        <a:gs pos="0">
                          <a:srgbClr val="3BD961">
                            <a:tint val="66000"/>
                            <a:satMod val="160000"/>
                          </a:srgbClr>
                        </a:gs>
                        <a:gs pos="50000">
                          <a:srgbClr val="3BD961">
                            <a:tint val="44500"/>
                            <a:satMod val="160000"/>
                          </a:srgbClr>
                        </a:gs>
                        <a:gs pos="100000">
                          <a:srgbClr val="3BD961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97388356"/>
                  </a:ext>
                </a:extLst>
              </a:tr>
            </a:tbl>
          </a:graphicData>
        </a:graphic>
      </p:graphicFrame>
      <p:pic>
        <p:nvPicPr>
          <p:cNvPr id="3" name="image1.png">
            <a:extLst>
              <a:ext uri="{FF2B5EF4-FFF2-40B4-BE49-F238E27FC236}">
                <a16:creationId xmlns:a16="http://schemas.microsoft.com/office/drawing/2014/main" id="{5879246B-8F91-4A3E-B58F-3FF7E4E2472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800" y="435429"/>
            <a:ext cx="2895601" cy="91440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926B98B-12EA-4B15-969E-3BD9E4417C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700428"/>
              </p:ext>
            </p:extLst>
          </p:nvPr>
        </p:nvGraphicFramePr>
        <p:xfrm>
          <a:off x="1676400" y="1349829"/>
          <a:ext cx="6400800" cy="5005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0">
                  <a:extLst>
                    <a:ext uri="{9D8B030D-6E8A-4147-A177-3AD203B41FA5}">
                      <a16:colId xmlns:a16="http://schemas.microsoft.com/office/drawing/2014/main" val="308203594"/>
                    </a:ext>
                  </a:extLst>
                </a:gridCol>
              </a:tblGrid>
              <a:tr h="4639393"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PRESENTATION CONTENTS</a:t>
                      </a:r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Lead Management Team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About Us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Top Clients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Project Case Studies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Financial Report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Watkinscole Staff Philosophy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Accreditation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092668"/>
                  </a:ext>
                </a:extLst>
              </a:tr>
              <a:tr h="335378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889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041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46823-77AA-4030-8A16-64FC8F94F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B3AD7-8E9D-403D-B8BB-9BE583518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3508653"/>
          </a:xfrm>
        </p:spPr>
        <p:txBody>
          <a:bodyPr/>
          <a:lstStyle/>
          <a:p>
            <a:pPr algn="ctr"/>
            <a:r>
              <a:rPr lang="en-GB" sz="3600" b="1" dirty="0"/>
              <a:t>LEAD MANAGEMENT TEAM </a:t>
            </a:r>
          </a:p>
          <a:p>
            <a:pPr algn="ctr"/>
            <a:endParaRPr lang="en-GB" sz="3600" b="1" dirty="0"/>
          </a:p>
          <a:p>
            <a:pPr algn="ctr"/>
            <a:endParaRPr lang="en-GB" sz="3600" b="1" dirty="0"/>
          </a:p>
          <a:p>
            <a:r>
              <a:rPr lang="en-GB" dirty="0"/>
              <a:t>	</a:t>
            </a:r>
            <a:r>
              <a:rPr lang="en-GB" sz="2400" dirty="0"/>
              <a:t>PAUL COLE   	  	DIRECTOR</a:t>
            </a:r>
          </a:p>
          <a:p>
            <a:endParaRPr lang="en-GB" sz="2400" dirty="0"/>
          </a:p>
          <a:p>
            <a:r>
              <a:rPr lang="en-GB" sz="2400" dirty="0"/>
              <a:t>	GLEN WATKINS   	DIRECTOR</a:t>
            </a:r>
          </a:p>
          <a:p>
            <a:endParaRPr lang="en-GB" sz="2400" dirty="0"/>
          </a:p>
          <a:p>
            <a:r>
              <a:rPr lang="en-GB" sz="2400" dirty="0"/>
              <a:t>	KEITH GLENNISTER 	NON-EXECUTIVE DIRECTOR</a:t>
            </a:r>
          </a:p>
        </p:txBody>
      </p:sp>
      <p:pic>
        <p:nvPicPr>
          <p:cNvPr id="5" name="image1.png">
            <a:extLst>
              <a:ext uri="{FF2B5EF4-FFF2-40B4-BE49-F238E27FC236}">
                <a16:creationId xmlns:a16="http://schemas.microsoft.com/office/drawing/2014/main" id="{E3D58CC5-FB07-406E-95A1-E6CAFAE5C09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7000" y="475488"/>
            <a:ext cx="2819401" cy="9144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C37ADD7-8083-4240-ACAB-B9A509953C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320402"/>
              </p:ext>
            </p:extLst>
          </p:nvPr>
        </p:nvGraphicFramePr>
        <p:xfrm>
          <a:off x="502920" y="6629400"/>
          <a:ext cx="9052560" cy="83210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052560">
                  <a:extLst>
                    <a:ext uri="{9D8B030D-6E8A-4147-A177-3AD203B41FA5}">
                      <a16:colId xmlns:a16="http://schemas.microsoft.com/office/drawing/2014/main" val="4089029905"/>
                    </a:ext>
                  </a:extLst>
                </a:gridCol>
              </a:tblGrid>
              <a:tr h="83210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gradFill flip="none" rotWithShape="1">
                      <a:gsLst>
                        <a:gs pos="0">
                          <a:srgbClr val="55D440">
                            <a:tint val="66000"/>
                            <a:satMod val="160000"/>
                          </a:srgbClr>
                        </a:gs>
                        <a:gs pos="50000">
                          <a:srgbClr val="55D440">
                            <a:tint val="44500"/>
                            <a:satMod val="160000"/>
                          </a:srgbClr>
                        </a:gs>
                        <a:gs pos="100000">
                          <a:srgbClr val="55D44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81960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68807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4FF4D-3F8E-4BF2-A796-2BA6B38021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4380" y="411290"/>
            <a:ext cx="8549640" cy="163220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3356F7-C8D9-4D84-98ED-D4EB43EA8670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135380" y="2509421"/>
            <a:ext cx="7330440" cy="526297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Watkinscole Ltd was founded into 2010 by Glen Watkins and Paul Cole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Over 50 years of combined industry knowledge and experience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Continual growth over the period of 33% per annum with healthy profit margins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Purchased new office premises in January 2017 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Team of 15 full time installation engineers, 4 project managers, an in-house electrical engineer and a full time office manager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Fleet of vehicles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pPr algn="ctr"/>
            <a:endParaRPr lang="en-GB" dirty="0"/>
          </a:p>
          <a:p>
            <a:endParaRPr lang="en-GB" dirty="0"/>
          </a:p>
        </p:txBody>
      </p:sp>
      <p:pic>
        <p:nvPicPr>
          <p:cNvPr id="4" name="image1.png">
            <a:extLst>
              <a:ext uri="{FF2B5EF4-FFF2-40B4-BE49-F238E27FC236}">
                <a16:creationId xmlns:a16="http://schemas.microsoft.com/office/drawing/2014/main" id="{F0657A62-31CE-42F1-AFBF-F4C4AB54443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2200" y="609600"/>
            <a:ext cx="2819400" cy="1027176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2998C2C-E4AE-45AF-BBE6-683BC8921A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726878"/>
              </p:ext>
            </p:extLst>
          </p:nvPr>
        </p:nvGraphicFramePr>
        <p:xfrm>
          <a:off x="754380" y="6553200"/>
          <a:ext cx="8549640" cy="761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9640">
                  <a:extLst>
                    <a:ext uri="{9D8B030D-6E8A-4147-A177-3AD203B41FA5}">
                      <a16:colId xmlns:a16="http://schemas.microsoft.com/office/drawing/2014/main" val="863543407"/>
                    </a:ext>
                  </a:extLst>
                </a:gridCol>
              </a:tblGrid>
              <a:tr h="76199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gradFill flip="none" rotWithShape="1">
                      <a:gsLst>
                        <a:gs pos="0">
                          <a:srgbClr val="55D440">
                            <a:tint val="66000"/>
                            <a:satMod val="160000"/>
                          </a:srgbClr>
                        </a:gs>
                        <a:gs pos="50000">
                          <a:srgbClr val="55D440">
                            <a:tint val="44500"/>
                            <a:satMod val="160000"/>
                          </a:srgbClr>
                        </a:gs>
                        <a:gs pos="100000">
                          <a:srgbClr val="55D44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80458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08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F56CA-1C07-427C-853B-B2501546B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10896"/>
            <a:ext cx="9052560" cy="1015663"/>
          </a:xfrm>
        </p:spPr>
        <p:txBody>
          <a:bodyPr/>
          <a:lstStyle/>
          <a:p>
            <a:pPr algn="ctr"/>
            <a:br>
              <a:rPr lang="en-GB" dirty="0"/>
            </a:br>
            <a:r>
              <a:rPr lang="en-GB" sz="4800" b="1" dirty="0"/>
              <a:t>TOP CLIENTS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510CE9-4E4B-4013-9E2B-6B63028E8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787652"/>
            <a:ext cx="9098280" cy="227078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7F5317-2CD7-4DFE-804E-EC616F277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588" y="1787652"/>
            <a:ext cx="3467100" cy="2438400"/>
          </a:xfrm>
          <a:prstGeom prst="rect">
            <a:avLst/>
          </a:prstGeom>
        </p:spPr>
      </p:pic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B06E5EB-78E5-400F-AD0C-0FFC8D3A2D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953000"/>
            <a:ext cx="4499429" cy="2362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0F9848-C918-43C2-B737-4DBD5FC2D2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66171"/>
            <a:ext cx="2381250" cy="1510653"/>
          </a:xfrm>
          <a:prstGeom prst="rect">
            <a:avLst/>
          </a:prstGeom>
        </p:spPr>
      </p:pic>
      <p:pic>
        <p:nvPicPr>
          <p:cNvPr id="12" name="Picture 1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96B80C1-03EC-4617-A53B-5261BC0304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804612"/>
            <a:ext cx="2148352" cy="1376275"/>
          </a:xfrm>
          <a:prstGeom prst="rect">
            <a:avLst/>
          </a:prstGeom>
        </p:spPr>
      </p:pic>
      <p:pic>
        <p:nvPicPr>
          <p:cNvPr id="14" name="Picture 13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6D2A5B03-7579-4504-87F6-0704C0D067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41" y="2025282"/>
            <a:ext cx="4066975" cy="1037947"/>
          </a:xfrm>
          <a:prstGeom prst="rect">
            <a:avLst/>
          </a:prstGeom>
        </p:spPr>
      </p:pic>
      <p:pic>
        <p:nvPicPr>
          <p:cNvPr id="16" name="Picture 1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2FDF3E9-D671-4B7E-A9D4-EBC7D35219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038" y="5076825"/>
            <a:ext cx="3886200" cy="267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9090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AC5B3-0250-46CB-BCE0-C62A5805C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C565BE-9574-4853-897E-1B94C9146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10800000" flipV="1">
            <a:off x="525615" y="6695301"/>
            <a:ext cx="9013464" cy="553998"/>
          </a:xfrm>
        </p:spPr>
        <p:txBody>
          <a:bodyPr/>
          <a:lstStyle/>
          <a:p>
            <a:endParaRPr lang="en-GB" dirty="0"/>
          </a:p>
          <a:p>
            <a:pPr algn="ctr"/>
            <a:r>
              <a:rPr lang="en-GB" dirty="0"/>
              <a:t>All works were completed within the timeframe with a flawless delivery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56B4601-9B64-4031-8E8A-193CCF5358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228284"/>
              </p:ext>
            </p:extLst>
          </p:nvPr>
        </p:nvGraphicFramePr>
        <p:xfrm>
          <a:off x="1676400" y="1961013"/>
          <a:ext cx="6705600" cy="4531227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2235200">
                  <a:extLst>
                    <a:ext uri="{9D8B030D-6E8A-4147-A177-3AD203B41FA5}">
                      <a16:colId xmlns:a16="http://schemas.microsoft.com/office/drawing/2014/main" val="16665198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905376162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4102440998"/>
                    </a:ext>
                  </a:extLst>
                </a:gridCol>
              </a:tblGrid>
              <a:tr h="475048">
                <a:tc gridSpan="3"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ISS - CITIBANK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671263"/>
                  </a:ext>
                </a:extLst>
              </a:tr>
              <a:tr h="438506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DURATION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19958"/>
                  </a:ext>
                </a:extLst>
              </a:tr>
              <a:tr h="767385">
                <a:tc>
                  <a:txBody>
                    <a:bodyPr/>
                    <a:lstStyle/>
                    <a:p>
                      <a:r>
                        <a:rPr lang="en-GB" dirty="0"/>
                        <a:t>Trade Floor LED Replacement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£200k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 weeks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647948"/>
                  </a:ext>
                </a:extLst>
              </a:tr>
              <a:tr h="767385">
                <a:tc>
                  <a:txBody>
                    <a:bodyPr/>
                    <a:lstStyle/>
                    <a:p>
                      <a:r>
                        <a:rPr lang="en-GB" dirty="0"/>
                        <a:t>BOH LED Replacement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£15k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 weeks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94474"/>
                  </a:ext>
                </a:extLst>
              </a:tr>
              <a:tr h="438506">
                <a:tc>
                  <a:txBody>
                    <a:bodyPr/>
                    <a:lstStyle/>
                    <a:p>
                      <a:r>
                        <a:rPr lang="en-GB" dirty="0"/>
                        <a:t>A Meeting Rooms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£55k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6-8 weeks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133656"/>
                  </a:ext>
                </a:extLst>
              </a:tr>
              <a:tr h="438506">
                <a:tc>
                  <a:txBody>
                    <a:bodyPr/>
                    <a:lstStyle/>
                    <a:p>
                      <a:r>
                        <a:rPr lang="en-GB" dirty="0"/>
                        <a:t>D Meeting Rooms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£55k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6-8 weeks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418422"/>
                  </a:ext>
                </a:extLst>
              </a:tr>
              <a:tr h="438506">
                <a:tc>
                  <a:txBody>
                    <a:bodyPr/>
                    <a:lstStyle/>
                    <a:p>
                      <a:r>
                        <a:rPr lang="en-GB" dirty="0"/>
                        <a:t>Exterior Spotlights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£10k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 weekends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90335"/>
                  </a:ext>
                </a:extLst>
              </a:tr>
              <a:tr h="767385">
                <a:tc>
                  <a:txBody>
                    <a:bodyPr/>
                    <a:lstStyle/>
                    <a:p>
                      <a:r>
                        <a:rPr lang="en-GB" dirty="0"/>
                        <a:t>Emergency lighting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£18k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 weeks (out of hours)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200355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0BFEDBB1-3CD6-475E-9094-7AA82FBCA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310896"/>
            <a:ext cx="6477000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44024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AC5B3-0250-46CB-BCE0-C62A5805C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10896"/>
            <a:ext cx="9052560" cy="162334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C565BE-9574-4853-897E-1B94C9146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10800000" flipV="1">
            <a:off x="525615" y="4955744"/>
            <a:ext cx="9013464" cy="553998"/>
          </a:xfrm>
        </p:spPr>
        <p:txBody>
          <a:bodyPr/>
          <a:lstStyle/>
          <a:p>
            <a:endParaRPr lang="en-GB" dirty="0"/>
          </a:p>
          <a:p>
            <a:pPr algn="ctr"/>
            <a:r>
              <a:rPr lang="en-GB" dirty="0"/>
              <a:t>These works were completed within the timeframe with a flawless delivery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56B4601-9B64-4031-8E8A-193CCF5358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50291"/>
              </p:ext>
            </p:extLst>
          </p:nvPr>
        </p:nvGraphicFramePr>
        <p:xfrm>
          <a:off x="609600" y="2239873"/>
          <a:ext cx="8929480" cy="2336115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2908068">
                  <a:extLst>
                    <a:ext uri="{9D8B030D-6E8A-4147-A177-3AD203B41FA5}">
                      <a16:colId xmlns:a16="http://schemas.microsoft.com/office/drawing/2014/main" val="16665198"/>
                    </a:ext>
                  </a:extLst>
                </a:gridCol>
                <a:gridCol w="3010706">
                  <a:extLst>
                    <a:ext uri="{9D8B030D-6E8A-4147-A177-3AD203B41FA5}">
                      <a16:colId xmlns:a16="http://schemas.microsoft.com/office/drawing/2014/main" val="2905376162"/>
                    </a:ext>
                  </a:extLst>
                </a:gridCol>
                <a:gridCol w="3010706">
                  <a:extLst>
                    <a:ext uri="{9D8B030D-6E8A-4147-A177-3AD203B41FA5}">
                      <a16:colId xmlns:a16="http://schemas.microsoft.com/office/drawing/2014/main" val="4102440998"/>
                    </a:ext>
                  </a:extLst>
                </a:gridCol>
              </a:tblGrid>
              <a:tr h="453999">
                <a:tc gridSpan="3"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ISS – CITIBANK – RDC COB Project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671263"/>
                  </a:ext>
                </a:extLst>
              </a:tr>
              <a:tr h="419076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DURATION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19958"/>
                  </a:ext>
                </a:extLst>
              </a:tr>
              <a:tr h="1306653">
                <a:tc>
                  <a:txBody>
                    <a:bodyPr/>
                    <a:lstStyle/>
                    <a:p>
                      <a:r>
                        <a:rPr lang="en-GB" dirty="0"/>
                        <a:t>Replace and rewire all existing lighting on ground floor including small power services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£300k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 weeks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647948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23FB3550-4E89-4878-B5E0-E020BF1F7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500774"/>
            <a:ext cx="6477000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6368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AC5B3-0250-46CB-BCE0-C62A5805C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336" y="1752600"/>
            <a:ext cx="9013464" cy="276999"/>
          </a:xfrm>
        </p:spPr>
        <p:txBody>
          <a:bodyPr/>
          <a:lstStyle/>
          <a:p>
            <a:r>
              <a:rPr lang="en-GB" dirty="0"/>
              <a:t>Probably the best….!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C565BE-9574-4853-897E-1B94C9146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10800000" flipV="1">
            <a:off x="525615" y="4955744"/>
            <a:ext cx="9013464" cy="553998"/>
          </a:xfrm>
        </p:spPr>
        <p:txBody>
          <a:bodyPr/>
          <a:lstStyle/>
          <a:p>
            <a:endParaRPr lang="en-GB" dirty="0"/>
          </a:p>
          <a:p>
            <a:pPr algn="l"/>
            <a:r>
              <a:rPr lang="en-GB" dirty="0"/>
              <a:t>These works were completed within the timeframe and fault free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56B4601-9B64-4031-8E8A-193CCF5358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531137"/>
              </p:ext>
            </p:extLst>
          </p:nvPr>
        </p:nvGraphicFramePr>
        <p:xfrm>
          <a:off x="435336" y="2438401"/>
          <a:ext cx="9103745" cy="414528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2964821">
                  <a:extLst>
                    <a:ext uri="{9D8B030D-6E8A-4147-A177-3AD203B41FA5}">
                      <a16:colId xmlns:a16="http://schemas.microsoft.com/office/drawing/2014/main" val="16665198"/>
                    </a:ext>
                  </a:extLst>
                </a:gridCol>
                <a:gridCol w="3069462">
                  <a:extLst>
                    <a:ext uri="{9D8B030D-6E8A-4147-A177-3AD203B41FA5}">
                      <a16:colId xmlns:a16="http://schemas.microsoft.com/office/drawing/2014/main" val="2905376162"/>
                    </a:ext>
                  </a:extLst>
                </a:gridCol>
                <a:gridCol w="3069462">
                  <a:extLst>
                    <a:ext uri="{9D8B030D-6E8A-4147-A177-3AD203B41FA5}">
                      <a16:colId xmlns:a16="http://schemas.microsoft.com/office/drawing/2014/main" val="4102440998"/>
                    </a:ext>
                  </a:extLst>
                </a:gridCol>
              </a:tblGrid>
              <a:tr h="371475">
                <a:tc gridSpan="3"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CARLSBERG DEPOT – CROYDON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67126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DURATION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19958"/>
                  </a:ext>
                </a:extLst>
              </a:tr>
              <a:tr h="3171825">
                <a:tc>
                  <a:txBody>
                    <a:bodyPr/>
                    <a:lstStyle/>
                    <a:p>
                      <a:r>
                        <a:rPr lang="en-GB" dirty="0"/>
                        <a:t>Replacement of all external high level lighting with new LED floodlights.  We worked closely with the in-house management team due to the high volume of traffic and pedestrians in the car park area.  Access included MEWPS and close liaison with N Power due to overhead power lines.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£18k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 weeks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64794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677ECDE-EFD3-44FD-B357-6B82BEC8DE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81000"/>
            <a:ext cx="4648200" cy="1228407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5759920-683E-4E3D-B6B3-A0AA2C6F4F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679302"/>
              </p:ext>
            </p:extLst>
          </p:nvPr>
        </p:nvGraphicFramePr>
        <p:xfrm>
          <a:off x="990600" y="6781800"/>
          <a:ext cx="73914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1400">
                  <a:extLst>
                    <a:ext uri="{9D8B030D-6E8A-4147-A177-3AD203B41FA5}">
                      <a16:colId xmlns:a16="http://schemas.microsoft.com/office/drawing/2014/main" val="73335649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These works were delivered within the timeframe with a flawless delivery</a:t>
                      </a:r>
                    </a:p>
                    <a:p>
                      <a:pPr algn="l"/>
                      <a:r>
                        <a:rPr lang="en-GB" dirty="0" err="1"/>
                        <a:t>Tseworks</a:t>
                      </a:r>
                      <a:r>
                        <a:rPr lang="en-GB" dirty="0"/>
                        <a:t> were completed within the timeframe and fault free</a:t>
                      </a: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31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105744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95C93-3134-4102-8EBF-9D23534AA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C8A00-1C58-4270-8563-AAA7A7190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2920" y="1787653"/>
            <a:ext cx="9052560" cy="3816429"/>
          </a:xfrm>
        </p:spPr>
        <p:txBody>
          <a:bodyPr/>
          <a:lstStyle/>
          <a:p>
            <a:pPr algn="ctr"/>
            <a:r>
              <a:rPr lang="en-GB" sz="4000" b="1" dirty="0"/>
              <a:t>FINANCIAL PROFILE</a:t>
            </a:r>
          </a:p>
          <a:p>
            <a:endParaRPr lang="en-GB" b="1" dirty="0"/>
          </a:p>
          <a:p>
            <a:r>
              <a:rPr lang="en-GB" sz="2400" b="1" dirty="0"/>
              <a:t>      Annual Turnover </a:t>
            </a:r>
          </a:p>
          <a:p>
            <a:endParaRPr lang="en-GB" b="1" dirty="0"/>
          </a:p>
          <a:p>
            <a:pPr lvl="1"/>
            <a:r>
              <a:rPr lang="en-GB" dirty="0"/>
              <a:t>2015	£750,000</a:t>
            </a:r>
          </a:p>
          <a:p>
            <a:pPr lvl="1"/>
            <a:r>
              <a:rPr lang="en-GB" dirty="0"/>
              <a:t>2016	£900,000</a:t>
            </a:r>
          </a:p>
          <a:p>
            <a:pPr lvl="1"/>
            <a:r>
              <a:rPr lang="en-GB" dirty="0"/>
              <a:t>2017	£1.2m</a:t>
            </a:r>
          </a:p>
          <a:p>
            <a:pPr lvl="1"/>
            <a:r>
              <a:rPr lang="en-GB" dirty="0"/>
              <a:t>2018 	On target for predicted turnover of £1.6m </a:t>
            </a:r>
          </a:p>
          <a:p>
            <a:pPr marL="342900" indent="-342900">
              <a:buAutoNum type="arabicPlain" startAt="2014"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image1.png">
            <a:extLst>
              <a:ext uri="{FF2B5EF4-FFF2-40B4-BE49-F238E27FC236}">
                <a16:creationId xmlns:a16="http://schemas.microsoft.com/office/drawing/2014/main" id="{EE9006BC-0577-4282-8719-B916C5ADB19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9400" y="447984"/>
            <a:ext cx="2819400" cy="1243584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956C96C-2A53-49E9-9ACC-2C2997D2CC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139249"/>
              </p:ext>
            </p:extLst>
          </p:nvPr>
        </p:nvGraphicFramePr>
        <p:xfrm>
          <a:off x="609600" y="6629400"/>
          <a:ext cx="8839200" cy="710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39200">
                  <a:extLst>
                    <a:ext uri="{9D8B030D-6E8A-4147-A177-3AD203B41FA5}">
                      <a16:colId xmlns:a16="http://schemas.microsoft.com/office/drawing/2014/main" val="502031425"/>
                    </a:ext>
                  </a:extLst>
                </a:gridCol>
              </a:tblGrid>
              <a:tr h="71018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gradFill flip="none" rotWithShape="1">
                      <a:gsLst>
                        <a:gs pos="0">
                          <a:srgbClr val="55D440">
                            <a:tint val="66000"/>
                            <a:satMod val="160000"/>
                          </a:srgbClr>
                        </a:gs>
                        <a:gs pos="50000">
                          <a:srgbClr val="55D440">
                            <a:tint val="44500"/>
                            <a:satMod val="160000"/>
                          </a:srgbClr>
                        </a:gs>
                        <a:gs pos="100000">
                          <a:srgbClr val="55D44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62501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031052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448</TotalTime>
  <Words>341</Words>
  <Application>Microsoft Office PowerPoint</Application>
  <PresentationFormat>Custom</PresentationFormat>
  <Paragraphs>107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Unicode MS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 TOP CLIENTS</vt:lpstr>
      <vt:lpstr>PowerPoint Presentation</vt:lpstr>
      <vt:lpstr>PowerPoint Presentation</vt:lpstr>
      <vt:lpstr>Probably the best….!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WKC new logo.png</dc:title>
  <dc:creator>Sam Jenkins</dc:creator>
  <cp:lastModifiedBy>Sam Jenkins</cp:lastModifiedBy>
  <cp:revision>74</cp:revision>
  <cp:lastPrinted>2017-11-17T13:15:35Z</cp:lastPrinted>
  <dcterms:created xsi:type="dcterms:W3CDTF">2017-11-15T10:38:35Z</dcterms:created>
  <dcterms:modified xsi:type="dcterms:W3CDTF">2017-11-17T13:16:06Z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2017-09-22T00:00:00Z</vt:filetime>
  </property>
  <property fmtid="{D5CDD505-2E9C-101B-9397-08002B2CF9AE}" pid="3" name="Creator">
    <vt:lpwstr>Internet Explorer 9.0000</vt:lpwstr>
  </property>
  <property fmtid="{D5CDD505-2E9C-101B-9397-08002B2CF9AE}" pid="4" name="LastSaved">
    <vt:filetime>2017-11-15T00:00:00Z</vt:filetime>
  </property>
</Properties>
</file>